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158420-C0F5-48B4-B1C2-67E1B085B76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IQ"/>
        </a:p>
      </dgm:t>
    </dgm:pt>
    <dgm:pt modelId="{ED20E696-132A-4818-A949-C78D71B79FB9}">
      <dgm:prSet phldrT="[نص]"/>
      <dgm:spPr/>
      <dgm:t>
        <a:bodyPr/>
        <a:lstStyle/>
        <a:p>
          <a:pPr rtl="1"/>
          <a:r>
            <a:rPr lang="en-US" dirty="0" smtClean="0"/>
            <a:t>Fluorescence lifetime can be measured </a:t>
          </a:r>
          <a:endParaRPr lang="ar-IQ" dirty="0"/>
        </a:p>
      </dgm:t>
    </dgm:pt>
    <dgm:pt modelId="{C37E0D23-7A77-49AC-8430-161CE2952765}" type="parTrans" cxnId="{BDEA38A4-AE5C-49AD-AA6D-5605A1EA131E}">
      <dgm:prSet/>
      <dgm:spPr/>
      <dgm:t>
        <a:bodyPr/>
        <a:lstStyle/>
        <a:p>
          <a:pPr rtl="1"/>
          <a:endParaRPr lang="ar-IQ"/>
        </a:p>
      </dgm:t>
    </dgm:pt>
    <dgm:pt modelId="{A7414230-5A6F-4477-A677-0826AD789274}" type="sibTrans" cxnId="{BDEA38A4-AE5C-49AD-AA6D-5605A1EA131E}">
      <dgm:prSet/>
      <dgm:spPr/>
      <dgm:t>
        <a:bodyPr/>
        <a:lstStyle/>
        <a:p>
          <a:pPr rtl="1"/>
          <a:endParaRPr lang="ar-IQ"/>
        </a:p>
      </dgm:t>
    </dgm:pt>
    <dgm:pt modelId="{E664159F-0D4C-4A50-B6CF-720B23B06A36}">
      <dgm:prSet/>
      <dgm:spPr/>
      <dgm:t>
        <a:bodyPr/>
        <a:lstStyle/>
        <a:p>
          <a:pPr rtl="1"/>
          <a:r>
            <a:rPr lang="en-US" dirty="0" smtClean="0"/>
            <a:t>The frequency domain </a:t>
          </a:r>
          <a:endParaRPr lang="ar-IQ" dirty="0"/>
        </a:p>
      </dgm:t>
    </dgm:pt>
    <dgm:pt modelId="{373B7A0C-59B2-48FF-833B-335BEC5E6393}" type="parTrans" cxnId="{96554525-C871-469C-B3ED-7359CC58D221}">
      <dgm:prSet/>
      <dgm:spPr/>
      <dgm:t>
        <a:bodyPr/>
        <a:lstStyle/>
        <a:p>
          <a:pPr rtl="1"/>
          <a:endParaRPr lang="ar-IQ"/>
        </a:p>
      </dgm:t>
    </dgm:pt>
    <dgm:pt modelId="{1D9A3FDD-7B85-4D33-B638-7BF245986FD4}" type="sibTrans" cxnId="{96554525-C871-469C-B3ED-7359CC58D221}">
      <dgm:prSet/>
      <dgm:spPr/>
      <dgm:t>
        <a:bodyPr/>
        <a:lstStyle/>
        <a:p>
          <a:pPr rtl="1"/>
          <a:endParaRPr lang="ar-IQ"/>
        </a:p>
      </dgm:t>
    </dgm:pt>
    <dgm:pt modelId="{FE10E6FE-1A5A-4933-A414-787B0AFA9A1D}">
      <dgm:prSet/>
      <dgm:spPr/>
      <dgm:t>
        <a:bodyPr/>
        <a:lstStyle/>
        <a:p>
          <a:pPr rtl="0"/>
          <a:r>
            <a:rPr lang="en-US" dirty="0" smtClean="0"/>
            <a:t>The time domain.</a:t>
          </a:r>
          <a:endParaRPr lang="en-US" dirty="0"/>
        </a:p>
      </dgm:t>
    </dgm:pt>
    <dgm:pt modelId="{E593036E-2D27-4EFA-8958-6958C02DD784}" type="parTrans" cxnId="{43F10230-B2FE-4841-BEE0-266BBD4A7BEA}">
      <dgm:prSet/>
      <dgm:spPr/>
      <dgm:t>
        <a:bodyPr/>
        <a:lstStyle/>
        <a:p>
          <a:pPr rtl="1"/>
          <a:endParaRPr lang="ar-IQ"/>
        </a:p>
      </dgm:t>
    </dgm:pt>
    <dgm:pt modelId="{287AFD59-BE4E-4A42-AC28-292D68AB6DFC}" type="sibTrans" cxnId="{43F10230-B2FE-4841-BEE0-266BBD4A7BEA}">
      <dgm:prSet/>
      <dgm:spPr/>
      <dgm:t>
        <a:bodyPr/>
        <a:lstStyle/>
        <a:p>
          <a:pPr rtl="1"/>
          <a:endParaRPr lang="ar-IQ"/>
        </a:p>
      </dgm:t>
    </dgm:pt>
    <dgm:pt modelId="{D44EFF1F-D2A2-4A15-9E54-6B92A1BA4882}" type="pres">
      <dgm:prSet presAssocID="{C5158420-C0F5-48B4-B1C2-67E1B085B76C}" presName="hierChild1" presStyleCnt="0">
        <dgm:presLayoutVars>
          <dgm:chPref val="1"/>
          <dgm:dir/>
          <dgm:animOne val="branch"/>
          <dgm:animLvl val="lvl"/>
          <dgm:resizeHandles/>
        </dgm:presLayoutVars>
      </dgm:prSet>
      <dgm:spPr/>
      <dgm:t>
        <a:bodyPr/>
        <a:lstStyle/>
        <a:p>
          <a:pPr rtl="1"/>
          <a:endParaRPr lang="ar-IQ"/>
        </a:p>
      </dgm:t>
    </dgm:pt>
    <dgm:pt modelId="{F51263AD-8E3C-4FDA-94D3-A1FCCDFF51B8}" type="pres">
      <dgm:prSet presAssocID="{ED20E696-132A-4818-A949-C78D71B79FB9}" presName="hierRoot1" presStyleCnt="0"/>
      <dgm:spPr/>
    </dgm:pt>
    <dgm:pt modelId="{F1B68B64-7347-44F2-878D-B6BA71E2DBC5}" type="pres">
      <dgm:prSet presAssocID="{ED20E696-132A-4818-A949-C78D71B79FB9}" presName="composite" presStyleCnt="0"/>
      <dgm:spPr/>
    </dgm:pt>
    <dgm:pt modelId="{B265614C-166A-4836-A18B-72B6C73C779E}" type="pres">
      <dgm:prSet presAssocID="{ED20E696-132A-4818-A949-C78D71B79FB9}" presName="background" presStyleLbl="node0" presStyleIdx="0" presStyleCnt="1"/>
      <dgm:spPr/>
    </dgm:pt>
    <dgm:pt modelId="{0ABE01B6-D656-414F-B307-632CBB597E58}" type="pres">
      <dgm:prSet presAssocID="{ED20E696-132A-4818-A949-C78D71B79FB9}" presName="text" presStyleLbl="fgAcc0" presStyleIdx="0" presStyleCnt="1" custScaleX="235045" custScaleY="147713">
        <dgm:presLayoutVars>
          <dgm:chPref val="3"/>
        </dgm:presLayoutVars>
      </dgm:prSet>
      <dgm:spPr/>
      <dgm:t>
        <a:bodyPr/>
        <a:lstStyle/>
        <a:p>
          <a:pPr rtl="1"/>
          <a:endParaRPr lang="ar-IQ"/>
        </a:p>
      </dgm:t>
    </dgm:pt>
    <dgm:pt modelId="{CD4047BA-02DA-4723-8A31-6072B55C7A09}" type="pres">
      <dgm:prSet presAssocID="{ED20E696-132A-4818-A949-C78D71B79FB9}" presName="hierChild2" presStyleCnt="0"/>
      <dgm:spPr/>
    </dgm:pt>
    <dgm:pt modelId="{FE8E4E11-C406-4E59-891B-DFBD4C1306AC}" type="pres">
      <dgm:prSet presAssocID="{373B7A0C-59B2-48FF-833B-335BEC5E6393}" presName="Name10" presStyleLbl="parChTrans1D2" presStyleIdx="0" presStyleCnt="2"/>
      <dgm:spPr/>
      <dgm:t>
        <a:bodyPr/>
        <a:lstStyle/>
        <a:p>
          <a:pPr rtl="1"/>
          <a:endParaRPr lang="ar-IQ"/>
        </a:p>
      </dgm:t>
    </dgm:pt>
    <dgm:pt modelId="{A45DCE7D-010F-47E6-9AF1-17D23816AC84}" type="pres">
      <dgm:prSet presAssocID="{E664159F-0D4C-4A50-B6CF-720B23B06A36}" presName="hierRoot2" presStyleCnt="0"/>
      <dgm:spPr/>
    </dgm:pt>
    <dgm:pt modelId="{FF65072A-2C49-4093-B588-1E7D4CF594D6}" type="pres">
      <dgm:prSet presAssocID="{E664159F-0D4C-4A50-B6CF-720B23B06A36}" presName="composite2" presStyleCnt="0"/>
      <dgm:spPr/>
    </dgm:pt>
    <dgm:pt modelId="{CFC9A6EA-97C9-4EF2-AC8A-C5F4CDDC17A6}" type="pres">
      <dgm:prSet presAssocID="{E664159F-0D4C-4A50-B6CF-720B23B06A36}" presName="background2" presStyleLbl="node2" presStyleIdx="0" presStyleCnt="2"/>
      <dgm:spPr/>
    </dgm:pt>
    <dgm:pt modelId="{92CABBB1-9216-4911-87AB-09A99375E3E6}" type="pres">
      <dgm:prSet presAssocID="{E664159F-0D4C-4A50-B6CF-720B23B06A36}" presName="text2" presStyleLbl="fgAcc2" presStyleIdx="0" presStyleCnt="2" custLinFactNeighborX="-5268" custLinFactNeighborY="-16891">
        <dgm:presLayoutVars>
          <dgm:chPref val="3"/>
        </dgm:presLayoutVars>
      </dgm:prSet>
      <dgm:spPr/>
      <dgm:t>
        <a:bodyPr/>
        <a:lstStyle/>
        <a:p>
          <a:pPr rtl="1"/>
          <a:endParaRPr lang="ar-IQ"/>
        </a:p>
      </dgm:t>
    </dgm:pt>
    <dgm:pt modelId="{D529DC95-8E4B-4800-8A22-298F9352310C}" type="pres">
      <dgm:prSet presAssocID="{E664159F-0D4C-4A50-B6CF-720B23B06A36}" presName="hierChild3" presStyleCnt="0"/>
      <dgm:spPr/>
    </dgm:pt>
    <dgm:pt modelId="{0F7582FB-3D97-4E11-AADE-D5C0980F4DC7}" type="pres">
      <dgm:prSet presAssocID="{E593036E-2D27-4EFA-8958-6958C02DD784}" presName="Name10" presStyleLbl="parChTrans1D2" presStyleIdx="1" presStyleCnt="2"/>
      <dgm:spPr/>
      <dgm:t>
        <a:bodyPr/>
        <a:lstStyle/>
        <a:p>
          <a:pPr rtl="1"/>
          <a:endParaRPr lang="ar-IQ"/>
        </a:p>
      </dgm:t>
    </dgm:pt>
    <dgm:pt modelId="{F27C8F9A-FFB3-4C2B-921A-DB0987A34EFB}" type="pres">
      <dgm:prSet presAssocID="{FE10E6FE-1A5A-4933-A414-787B0AFA9A1D}" presName="hierRoot2" presStyleCnt="0"/>
      <dgm:spPr/>
    </dgm:pt>
    <dgm:pt modelId="{1061F1CE-D8AC-4A80-91E0-E24074C4450C}" type="pres">
      <dgm:prSet presAssocID="{FE10E6FE-1A5A-4933-A414-787B0AFA9A1D}" presName="composite2" presStyleCnt="0"/>
      <dgm:spPr/>
    </dgm:pt>
    <dgm:pt modelId="{D2954975-3348-459B-80CA-F272FB2E9196}" type="pres">
      <dgm:prSet presAssocID="{FE10E6FE-1A5A-4933-A414-787B0AFA9A1D}" presName="background2" presStyleLbl="node2" presStyleIdx="1" presStyleCnt="2"/>
      <dgm:spPr/>
    </dgm:pt>
    <dgm:pt modelId="{2134F6BD-9BC8-405F-9471-64035F3C234F}" type="pres">
      <dgm:prSet presAssocID="{FE10E6FE-1A5A-4933-A414-787B0AFA9A1D}" presName="text2" presStyleLbl="fgAcc2" presStyleIdx="1" presStyleCnt="2">
        <dgm:presLayoutVars>
          <dgm:chPref val="3"/>
        </dgm:presLayoutVars>
      </dgm:prSet>
      <dgm:spPr/>
      <dgm:t>
        <a:bodyPr/>
        <a:lstStyle/>
        <a:p>
          <a:pPr rtl="1"/>
          <a:endParaRPr lang="ar-IQ"/>
        </a:p>
      </dgm:t>
    </dgm:pt>
    <dgm:pt modelId="{B1AEF5F3-79BE-4094-8286-D97056AAADCA}" type="pres">
      <dgm:prSet presAssocID="{FE10E6FE-1A5A-4933-A414-787B0AFA9A1D}" presName="hierChild3" presStyleCnt="0"/>
      <dgm:spPr/>
    </dgm:pt>
  </dgm:ptLst>
  <dgm:cxnLst>
    <dgm:cxn modelId="{BDEA38A4-AE5C-49AD-AA6D-5605A1EA131E}" srcId="{C5158420-C0F5-48B4-B1C2-67E1B085B76C}" destId="{ED20E696-132A-4818-A949-C78D71B79FB9}" srcOrd="0" destOrd="0" parTransId="{C37E0D23-7A77-49AC-8430-161CE2952765}" sibTransId="{A7414230-5A6F-4477-A677-0826AD789274}"/>
    <dgm:cxn modelId="{567B3EBA-1241-441B-A676-325D36ABC12F}" type="presOf" srcId="{C5158420-C0F5-48B4-B1C2-67E1B085B76C}" destId="{D44EFF1F-D2A2-4A15-9E54-6B92A1BA4882}" srcOrd="0" destOrd="0" presId="urn:microsoft.com/office/officeart/2005/8/layout/hierarchy1"/>
    <dgm:cxn modelId="{99D4B7C7-2A3B-43E9-BD84-C39AF786B0D1}" type="presOf" srcId="{373B7A0C-59B2-48FF-833B-335BEC5E6393}" destId="{FE8E4E11-C406-4E59-891B-DFBD4C1306AC}" srcOrd="0" destOrd="0" presId="urn:microsoft.com/office/officeart/2005/8/layout/hierarchy1"/>
    <dgm:cxn modelId="{AFCC1CE6-C854-4F64-A7A5-80A5B0636D86}" type="presOf" srcId="{FE10E6FE-1A5A-4933-A414-787B0AFA9A1D}" destId="{2134F6BD-9BC8-405F-9471-64035F3C234F}" srcOrd="0" destOrd="0" presId="urn:microsoft.com/office/officeart/2005/8/layout/hierarchy1"/>
    <dgm:cxn modelId="{4C769C21-07A8-458D-BDCF-1FC188F3A10C}" type="presOf" srcId="{ED20E696-132A-4818-A949-C78D71B79FB9}" destId="{0ABE01B6-D656-414F-B307-632CBB597E58}" srcOrd="0" destOrd="0" presId="urn:microsoft.com/office/officeart/2005/8/layout/hierarchy1"/>
    <dgm:cxn modelId="{0ECA4E38-4403-4E37-B5DD-1C4AB0BA74EB}" type="presOf" srcId="{E664159F-0D4C-4A50-B6CF-720B23B06A36}" destId="{92CABBB1-9216-4911-87AB-09A99375E3E6}" srcOrd="0" destOrd="0" presId="urn:microsoft.com/office/officeart/2005/8/layout/hierarchy1"/>
    <dgm:cxn modelId="{96554525-C871-469C-B3ED-7359CC58D221}" srcId="{ED20E696-132A-4818-A949-C78D71B79FB9}" destId="{E664159F-0D4C-4A50-B6CF-720B23B06A36}" srcOrd="0" destOrd="0" parTransId="{373B7A0C-59B2-48FF-833B-335BEC5E6393}" sibTransId="{1D9A3FDD-7B85-4D33-B638-7BF245986FD4}"/>
    <dgm:cxn modelId="{BB81DEC7-EFEF-46CC-9DBA-43BD352B0010}" type="presOf" srcId="{E593036E-2D27-4EFA-8958-6958C02DD784}" destId="{0F7582FB-3D97-4E11-AADE-D5C0980F4DC7}" srcOrd="0" destOrd="0" presId="urn:microsoft.com/office/officeart/2005/8/layout/hierarchy1"/>
    <dgm:cxn modelId="{43F10230-B2FE-4841-BEE0-266BBD4A7BEA}" srcId="{ED20E696-132A-4818-A949-C78D71B79FB9}" destId="{FE10E6FE-1A5A-4933-A414-787B0AFA9A1D}" srcOrd="1" destOrd="0" parTransId="{E593036E-2D27-4EFA-8958-6958C02DD784}" sibTransId="{287AFD59-BE4E-4A42-AC28-292D68AB6DFC}"/>
    <dgm:cxn modelId="{7126D0B0-5171-438C-9A6F-8628A2CD59B0}" type="presParOf" srcId="{D44EFF1F-D2A2-4A15-9E54-6B92A1BA4882}" destId="{F51263AD-8E3C-4FDA-94D3-A1FCCDFF51B8}" srcOrd="0" destOrd="0" presId="urn:microsoft.com/office/officeart/2005/8/layout/hierarchy1"/>
    <dgm:cxn modelId="{4529F0A0-79CA-481B-A534-DAA2DA53D2F1}" type="presParOf" srcId="{F51263AD-8E3C-4FDA-94D3-A1FCCDFF51B8}" destId="{F1B68B64-7347-44F2-878D-B6BA71E2DBC5}" srcOrd="0" destOrd="0" presId="urn:microsoft.com/office/officeart/2005/8/layout/hierarchy1"/>
    <dgm:cxn modelId="{24450A49-1ED8-4266-9740-A5211735CD18}" type="presParOf" srcId="{F1B68B64-7347-44F2-878D-B6BA71E2DBC5}" destId="{B265614C-166A-4836-A18B-72B6C73C779E}" srcOrd="0" destOrd="0" presId="urn:microsoft.com/office/officeart/2005/8/layout/hierarchy1"/>
    <dgm:cxn modelId="{1A48116F-0202-4A30-AACB-330131B8B349}" type="presParOf" srcId="{F1B68B64-7347-44F2-878D-B6BA71E2DBC5}" destId="{0ABE01B6-D656-414F-B307-632CBB597E58}" srcOrd="1" destOrd="0" presId="urn:microsoft.com/office/officeart/2005/8/layout/hierarchy1"/>
    <dgm:cxn modelId="{A06D3DE8-BA11-49F4-8508-6536F74F281F}" type="presParOf" srcId="{F51263AD-8E3C-4FDA-94D3-A1FCCDFF51B8}" destId="{CD4047BA-02DA-4723-8A31-6072B55C7A09}" srcOrd="1" destOrd="0" presId="urn:microsoft.com/office/officeart/2005/8/layout/hierarchy1"/>
    <dgm:cxn modelId="{AA993470-3A7A-47B1-BEFC-C77A41547358}" type="presParOf" srcId="{CD4047BA-02DA-4723-8A31-6072B55C7A09}" destId="{FE8E4E11-C406-4E59-891B-DFBD4C1306AC}" srcOrd="0" destOrd="0" presId="urn:microsoft.com/office/officeart/2005/8/layout/hierarchy1"/>
    <dgm:cxn modelId="{8B684895-5441-49E6-A8C8-9C7C73A0FC06}" type="presParOf" srcId="{CD4047BA-02DA-4723-8A31-6072B55C7A09}" destId="{A45DCE7D-010F-47E6-9AF1-17D23816AC84}" srcOrd="1" destOrd="0" presId="urn:microsoft.com/office/officeart/2005/8/layout/hierarchy1"/>
    <dgm:cxn modelId="{46F73A6C-D166-45F8-B7C6-091F60B36890}" type="presParOf" srcId="{A45DCE7D-010F-47E6-9AF1-17D23816AC84}" destId="{FF65072A-2C49-4093-B588-1E7D4CF594D6}" srcOrd="0" destOrd="0" presId="urn:microsoft.com/office/officeart/2005/8/layout/hierarchy1"/>
    <dgm:cxn modelId="{2B6A581B-B7F0-4668-9E4C-1A4B0EF4FB26}" type="presParOf" srcId="{FF65072A-2C49-4093-B588-1E7D4CF594D6}" destId="{CFC9A6EA-97C9-4EF2-AC8A-C5F4CDDC17A6}" srcOrd="0" destOrd="0" presId="urn:microsoft.com/office/officeart/2005/8/layout/hierarchy1"/>
    <dgm:cxn modelId="{83C9CFD0-30C6-45B4-94E8-C88E243157FD}" type="presParOf" srcId="{FF65072A-2C49-4093-B588-1E7D4CF594D6}" destId="{92CABBB1-9216-4911-87AB-09A99375E3E6}" srcOrd="1" destOrd="0" presId="urn:microsoft.com/office/officeart/2005/8/layout/hierarchy1"/>
    <dgm:cxn modelId="{BF4D1834-26B7-400C-8F24-9FF307DE0452}" type="presParOf" srcId="{A45DCE7D-010F-47E6-9AF1-17D23816AC84}" destId="{D529DC95-8E4B-4800-8A22-298F9352310C}" srcOrd="1" destOrd="0" presId="urn:microsoft.com/office/officeart/2005/8/layout/hierarchy1"/>
    <dgm:cxn modelId="{4D718AD9-B85D-415F-B72F-D8D89E08A183}" type="presParOf" srcId="{CD4047BA-02DA-4723-8A31-6072B55C7A09}" destId="{0F7582FB-3D97-4E11-AADE-D5C0980F4DC7}" srcOrd="2" destOrd="0" presId="urn:microsoft.com/office/officeart/2005/8/layout/hierarchy1"/>
    <dgm:cxn modelId="{0F76186E-C007-449E-AEE7-6ECC13E00EF6}" type="presParOf" srcId="{CD4047BA-02DA-4723-8A31-6072B55C7A09}" destId="{F27C8F9A-FFB3-4C2B-921A-DB0987A34EFB}" srcOrd="3" destOrd="0" presId="urn:microsoft.com/office/officeart/2005/8/layout/hierarchy1"/>
    <dgm:cxn modelId="{60206ACD-817A-4CF4-A8A8-CC4E375128A8}" type="presParOf" srcId="{F27C8F9A-FFB3-4C2B-921A-DB0987A34EFB}" destId="{1061F1CE-D8AC-4A80-91E0-E24074C4450C}" srcOrd="0" destOrd="0" presId="urn:microsoft.com/office/officeart/2005/8/layout/hierarchy1"/>
    <dgm:cxn modelId="{0397228A-4B79-4F42-88CB-48BB6D86F639}" type="presParOf" srcId="{1061F1CE-D8AC-4A80-91E0-E24074C4450C}" destId="{D2954975-3348-459B-80CA-F272FB2E9196}" srcOrd="0" destOrd="0" presId="urn:microsoft.com/office/officeart/2005/8/layout/hierarchy1"/>
    <dgm:cxn modelId="{752C7B5C-DDF0-4F9A-813A-C8ED1EAA5C9C}" type="presParOf" srcId="{1061F1CE-D8AC-4A80-91E0-E24074C4450C}" destId="{2134F6BD-9BC8-405F-9471-64035F3C234F}" srcOrd="1" destOrd="0" presId="urn:microsoft.com/office/officeart/2005/8/layout/hierarchy1"/>
    <dgm:cxn modelId="{7E14CA07-1D8F-4AEE-9F55-90665D3268D5}" type="presParOf" srcId="{F27C8F9A-FFB3-4C2B-921A-DB0987A34EFB}" destId="{B1AEF5F3-79BE-4094-8286-D97056AAADCA}"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6D0FBDC-1759-41D2-BC8E-344E1914EB33}" type="datetimeFigureOut">
              <a:rPr lang="ar-IQ" smtClean="0"/>
              <a:pPr/>
              <a:t>29/02/1445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64A9A46-8AE5-483F-A371-D6C09E5217AD}"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6D0FBDC-1759-41D2-BC8E-344E1914EB33}" type="datetimeFigureOut">
              <a:rPr lang="ar-IQ" smtClean="0"/>
              <a:pPr/>
              <a:t>29/02/1445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64A9A46-8AE5-483F-A371-D6C09E5217AD}"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srcRect/>
          <a:stretch>
            <a:fillRect/>
          </a:stretch>
        </p:blipFill>
        <p:spPr bwMode="auto">
          <a:xfrm>
            <a:off x="1" y="0"/>
            <a:ext cx="9144000" cy="6858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pPr rtl="0"/>
            <a:r>
              <a:rPr lang="en-US" b="1" dirty="0"/>
              <a:t>Introduction</a:t>
            </a:r>
            <a:endParaRPr lang="en-US" dirty="0"/>
          </a:p>
        </p:txBody>
      </p:sp>
      <p:pic>
        <p:nvPicPr>
          <p:cNvPr id="1027" name="Picture 3"/>
          <p:cNvPicPr>
            <a:picLocks noChangeAspect="1" noChangeArrowheads="1"/>
          </p:cNvPicPr>
          <p:nvPr/>
        </p:nvPicPr>
        <p:blipFill>
          <a:blip r:embed="rId2"/>
          <a:srcRect/>
          <a:stretch>
            <a:fillRect/>
          </a:stretch>
        </p:blipFill>
        <p:spPr bwMode="auto">
          <a:xfrm>
            <a:off x="285720" y="1995488"/>
            <a:ext cx="8858280" cy="3790966"/>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Fluorescence lifetime is an intrinsic property </a:t>
            </a:r>
            <a:r>
              <a:rPr lang="en-US" dirty="0"/>
              <a:t>of a </a:t>
            </a:r>
            <a:r>
              <a:rPr lang="en-US" dirty="0" err="1"/>
              <a:t>fluorophore</a:t>
            </a:r>
            <a:endParaRPr lang="ar-IQ" dirty="0"/>
          </a:p>
        </p:txBody>
      </p:sp>
      <p:sp>
        <p:nvSpPr>
          <p:cNvPr id="3" name="مستطيل 2"/>
          <p:cNvSpPr/>
          <p:nvPr/>
        </p:nvSpPr>
        <p:spPr>
          <a:xfrm>
            <a:off x="714348" y="1643050"/>
            <a:ext cx="8001056" cy="5016758"/>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l"/>
            <a:r>
              <a:rPr lang="en-US" sz="3200" dirty="0"/>
              <a:t>FLT does not depend on </a:t>
            </a:r>
            <a:r>
              <a:rPr lang="en-US" sz="3200" dirty="0" err="1"/>
              <a:t>fluorophore</a:t>
            </a:r>
            <a:r>
              <a:rPr lang="en-US" sz="3200" dirty="0"/>
              <a:t> concentration, absorption by the sample, sample thickness, method of measurement, fluorescence intensity, photo-bleaching, and/or excitation intensity. It is affected by external factors, such as temperature, polarity, and the presence of fluorescence quenchers. Fluorescence lifetime is sensitive to internal factors that are dependent on </a:t>
            </a:r>
            <a:r>
              <a:rPr lang="en-US" sz="3200" dirty="0" err="1"/>
              <a:t>fluorophore</a:t>
            </a:r>
            <a:r>
              <a:rPr lang="en-US" sz="3200" dirty="0"/>
              <a:t> structure.</a:t>
            </a:r>
            <a:r>
              <a:rPr lang="en-US" sz="3200" baseline="30000" dirty="0"/>
              <a:t>1</a:t>
            </a:r>
            <a:endParaRPr lang="ar-IQ"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رسم تخطيطي 2"/>
          <p:cNvGraphicFramePr/>
          <p:nvPr/>
        </p:nvGraphicFramePr>
        <p:xfrm>
          <a:off x="785786" y="500042"/>
          <a:ext cx="7786742" cy="571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pPr lvl="0"/>
            <a:r>
              <a:rPr lang="en-US" dirty="0" smtClean="0"/>
              <a:t>The frequency domain </a:t>
            </a:r>
            <a:endParaRPr lang="ar-IQ" dirty="0"/>
          </a:p>
        </p:txBody>
      </p:sp>
      <p:pic>
        <p:nvPicPr>
          <p:cNvPr id="17410" name="Picture 2"/>
          <p:cNvPicPr>
            <a:picLocks noChangeAspect="1" noChangeArrowheads="1"/>
          </p:cNvPicPr>
          <p:nvPr/>
        </p:nvPicPr>
        <p:blipFill>
          <a:blip r:embed="rId2"/>
          <a:srcRect/>
          <a:stretch>
            <a:fillRect/>
          </a:stretch>
        </p:blipFill>
        <p:spPr bwMode="auto">
          <a:xfrm>
            <a:off x="642910" y="1438274"/>
            <a:ext cx="7929617" cy="5133997"/>
          </a:xfrm>
          <a:prstGeom prst="rect">
            <a:avLst/>
          </a:prstGeom>
          <a:ln>
            <a:headEnd/>
            <a:tailEnd/>
          </a:ln>
        </p:spPr>
        <p:style>
          <a:lnRef idx="3">
            <a:schemeClr val="lt1"/>
          </a:lnRef>
          <a:fillRef idx="1">
            <a:schemeClr val="accent4"/>
          </a:fillRef>
          <a:effectRef idx="1">
            <a:schemeClr val="accent4"/>
          </a:effectRef>
          <a:fontRef idx="minor">
            <a:schemeClr val="lt1"/>
          </a:fontRef>
        </p:style>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a:t>
            </a:r>
            <a:r>
              <a:rPr lang="en-US" dirty="0"/>
              <a:t>frequency domain </a:t>
            </a:r>
            <a:endParaRPr lang="ar-IQ" dirty="0"/>
          </a:p>
        </p:txBody>
      </p:sp>
      <p:sp>
        <p:nvSpPr>
          <p:cNvPr id="3" name="مستطيل 2"/>
          <p:cNvSpPr/>
          <p:nvPr/>
        </p:nvSpPr>
        <p:spPr>
          <a:xfrm>
            <a:off x="1071538" y="2413338"/>
            <a:ext cx="7429552"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en-US" sz="2400" dirty="0"/>
              <a:t>The frequency domain method involves the sinusoidal modulation of the incident light at high frequencies. In this method, the emission occurs at the same frequency as the incident light accompanied with a phase delay and change in the amplitude relative to the excitation light (demodulation)</a:t>
            </a:r>
            <a:r>
              <a:rPr lang="en-US" dirty="0"/>
              <a:t>.</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582726"/>
          </a:xfrm>
        </p:spPr>
        <p:style>
          <a:lnRef idx="3">
            <a:schemeClr val="lt1"/>
          </a:lnRef>
          <a:fillRef idx="1">
            <a:schemeClr val="accent1"/>
          </a:fillRef>
          <a:effectRef idx="1">
            <a:schemeClr val="accent1"/>
          </a:effectRef>
          <a:fontRef idx="minor">
            <a:schemeClr val="lt1"/>
          </a:fontRef>
        </p:style>
        <p:txBody>
          <a:bodyPr>
            <a:normAutofit/>
          </a:bodyPr>
          <a:lstStyle/>
          <a:p>
            <a:pPr rtl="0"/>
            <a:r>
              <a:rPr lang="en-US" sz="3200" b="1" dirty="0" smtClean="0"/>
              <a:t>Advantages of Fluorescence Lifetime </a:t>
            </a:r>
            <a:r>
              <a:rPr lang="en-US" sz="3200" b="1" dirty="0"/>
              <a:t>Measurement Over </a:t>
            </a:r>
            <a:r>
              <a:rPr lang="en-US" sz="3200" b="1" dirty="0" smtClean="0"/>
              <a:t>Intensity-based </a:t>
            </a:r>
            <a:r>
              <a:rPr lang="en-US" sz="3200" b="1" dirty="0"/>
              <a:t>Measurement</a:t>
            </a:r>
            <a:r>
              <a:rPr lang="en-US" sz="3200" b="1" baseline="30000" dirty="0"/>
              <a:t>2</a:t>
            </a:r>
            <a:endParaRPr lang="en-US" sz="3200" dirty="0"/>
          </a:p>
        </p:txBody>
      </p:sp>
      <p:sp>
        <p:nvSpPr>
          <p:cNvPr id="18433" name="Rectangle 1"/>
          <p:cNvSpPr>
            <a:spLocks noChangeArrowheads="1"/>
          </p:cNvSpPr>
          <p:nvPr/>
        </p:nvSpPr>
        <p:spPr bwMode="auto">
          <a:xfrm>
            <a:off x="500034" y="2071678"/>
            <a:ext cx="8143932" cy="360098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lifetime method expands the sensitivity of the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analyte</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concentration range by the use of probes with spectral shifts.</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Lifetime measurements may be used for analytes for which there are no direct probes. These analytes include glucose, antigens, or any affinity or immunoassays based on fluorescence energy transfer transduction mechanism.</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Lifetime measurements do not require wavelength-</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ratiometric</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probes to provide quantitative determination of many analytes</a:t>
            </a: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217</Words>
  <Application>Microsoft Office PowerPoint</Application>
  <PresentationFormat>عرض على الشاشة (3:4)‏</PresentationFormat>
  <Paragraphs>14</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سمة Office</vt:lpstr>
      <vt:lpstr>الشريحة 1</vt:lpstr>
      <vt:lpstr>Introduction</vt:lpstr>
      <vt:lpstr>Fluorescence lifetime is an intrinsic property of a fluorophore</vt:lpstr>
      <vt:lpstr>الشريحة 4</vt:lpstr>
      <vt:lpstr>The frequency domain </vt:lpstr>
      <vt:lpstr>The frequency domain </vt:lpstr>
      <vt:lpstr>Advantages of Fluorescence Lifetime Measurement Over Intensity-based Measurement2</vt:lpstr>
    </vt:vector>
  </TitlesOfParts>
  <Company>ANGELUS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Fluorescence Lifetime Measurement</dc:title>
  <dc:creator>Lenovo</dc:creator>
  <cp:lastModifiedBy>Lenovo</cp:lastModifiedBy>
  <cp:revision>4</cp:revision>
  <dcterms:created xsi:type="dcterms:W3CDTF">2023-09-13T14:16:40Z</dcterms:created>
  <dcterms:modified xsi:type="dcterms:W3CDTF">2023-09-14T15:43:39Z</dcterms:modified>
</cp:coreProperties>
</file>